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307" r:id="rId2"/>
    <p:sldId id="309" r:id="rId3"/>
    <p:sldId id="312" r:id="rId4"/>
    <p:sldId id="308" r:id="rId5"/>
    <p:sldId id="311" r:id="rId6"/>
    <p:sldId id="310" r:id="rId7"/>
    <p:sldId id="292" r:id="rId8"/>
    <p:sldId id="294" r:id="rId9"/>
    <p:sldId id="293" r:id="rId10"/>
    <p:sldId id="295" r:id="rId11"/>
    <p:sldId id="296" r:id="rId12"/>
    <p:sldId id="298" r:id="rId13"/>
    <p:sldId id="297" r:id="rId14"/>
    <p:sldId id="300" r:id="rId15"/>
    <p:sldId id="301" r:id="rId16"/>
    <p:sldId id="304" r:id="rId17"/>
    <p:sldId id="303" r:id="rId18"/>
    <p:sldId id="305" r:id="rId19"/>
    <p:sldId id="306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77" autoAdjust="0"/>
    <p:restoredTop sz="95858" autoAdjust="0"/>
  </p:normalViewPr>
  <p:slideViewPr>
    <p:cSldViewPr snapToGrid="0">
      <p:cViewPr varScale="1">
        <p:scale>
          <a:sx n="98" d="100"/>
          <a:sy n="98" d="100"/>
        </p:scale>
        <p:origin x="60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AF1D2-5E85-4177-8F2A-15808F877806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EFF2E-C173-4E41-813B-AE31B947FD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EFF2E-C173-4E41-813B-AE31B947FDB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771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EFF2E-C173-4E41-813B-AE31B947FDB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760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EFF2E-C173-4E41-813B-AE31B947FDB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511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EFF2E-C173-4E41-813B-AE31B947FDB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098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19002"/>
            <a:ext cx="9144000" cy="2387600"/>
          </a:xfr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1054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398780" indent="0" algn="ctr">
              <a:buNone/>
              <a:defRPr sz="1745"/>
            </a:lvl2pPr>
            <a:lvl3pPr marL="797560" indent="0" algn="ctr">
              <a:buNone/>
              <a:defRPr sz="1570"/>
            </a:lvl3pPr>
            <a:lvl4pPr marL="1196340" indent="0" algn="ctr">
              <a:buNone/>
              <a:defRPr sz="1395"/>
            </a:lvl4pPr>
            <a:lvl5pPr marL="1595120" indent="0" algn="ctr">
              <a:buNone/>
              <a:defRPr sz="1395"/>
            </a:lvl5pPr>
            <a:lvl6pPr marL="1993900" indent="0" algn="ctr">
              <a:buNone/>
              <a:defRPr sz="1395"/>
            </a:lvl6pPr>
            <a:lvl7pPr marL="2392680" indent="0" algn="ctr">
              <a:buNone/>
              <a:defRPr sz="1395"/>
            </a:lvl7pPr>
            <a:lvl8pPr marL="2791460" indent="0" algn="ctr">
              <a:buNone/>
              <a:defRPr sz="1395"/>
            </a:lvl8pPr>
            <a:lvl9pPr marL="3190240" indent="0" algn="ctr">
              <a:buNone/>
              <a:defRPr sz="1395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2024/7/14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2024/7/14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31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31"/>
            <a:ext cx="7734299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2024/7/14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15072" y="199089"/>
            <a:ext cx="8726614" cy="858186"/>
          </a:xfrm>
        </p:spPr>
        <p:txBody>
          <a:bodyPr>
            <a:normAutofit/>
          </a:bodyPr>
          <a:lstStyle>
            <a:lvl1pPr marL="379095" indent="-379095">
              <a:buFont typeface="Wingdings" panose="05000000000000000000" pitchFamily="2" charset="2"/>
              <a:buChar char="p"/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Question:</a:t>
            </a:r>
            <a:r>
              <a:rPr lang="zh-CN" altLang="en-US" dirty="0"/>
              <a:t>怎么看</a:t>
            </a:r>
            <a:r>
              <a:rPr lang="en-US" altLang="zh-CN" dirty="0"/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9947" y="1276350"/>
            <a:ext cx="10903992" cy="4900827"/>
          </a:xfrm>
        </p:spPr>
        <p:txBody>
          <a:bodyPr>
            <a:normAutofit/>
          </a:bodyPr>
          <a:lstStyle>
            <a:lvl1pPr>
              <a:lnSpc>
                <a:spcPts val="2385"/>
              </a:lnSpc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2024/7/14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3" y="1709740"/>
            <a:ext cx="10515600" cy="2852737"/>
          </a:xfrm>
        </p:spPr>
        <p:txBody>
          <a:bodyPr anchor="b"/>
          <a:lstStyle>
            <a:lvl1pPr>
              <a:defRPr sz="523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090">
                <a:solidFill>
                  <a:schemeClr val="tx1">
                    <a:tint val="75000"/>
                  </a:schemeClr>
                </a:solidFill>
              </a:defRPr>
            </a:lvl1pPr>
            <a:lvl2pPr marL="398780" indent="0">
              <a:buNone/>
              <a:defRPr sz="1745">
                <a:solidFill>
                  <a:schemeClr val="tx1">
                    <a:tint val="75000"/>
                  </a:schemeClr>
                </a:solidFill>
              </a:defRPr>
            </a:lvl2pPr>
            <a:lvl3pPr marL="797560" indent="0">
              <a:buNone/>
              <a:defRPr sz="1570">
                <a:solidFill>
                  <a:schemeClr val="tx1">
                    <a:tint val="75000"/>
                  </a:schemeClr>
                </a:solidFill>
              </a:defRPr>
            </a:lvl3pPr>
            <a:lvl4pPr marL="1196340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4pPr>
            <a:lvl5pPr marL="1595120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5pPr>
            <a:lvl6pPr marL="1993900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6pPr>
            <a:lvl7pPr marL="2392680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7pPr>
            <a:lvl8pPr marL="2791460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8pPr>
            <a:lvl9pPr marL="3190240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2024/7/14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1541" y="364996"/>
            <a:ext cx="8904225" cy="777652"/>
          </a:xfrm>
        </p:spPr>
        <p:txBody>
          <a:bodyPr/>
          <a:lstStyle>
            <a:lvl1pPr marL="379095" indent="-379095">
              <a:buFont typeface="Wingdings" panose="05000000000000000000" pitchFamily="2" charset="2"/>
              <a:buChar char="p"/>
              <a:defRPr sz="2320" b="1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323" y="1344753"/>
            <a:ext cx="5181501" cy="4832424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438" y="1344753"/>
            <a:ext cx="5181501" cy="4832424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2024/7/14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365133"/>
            <a:ext cx="10512419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92" y="1681163"/>
            <a:ext cx="5157786" cy="823912"/>
          </a:xfrm>
        </p:spPr>
        <p:txBody>
          <a:bodyPr anchor="b"/>
          <a:lstStyle>
            <a:lvl1pPr marL="0" indent="0">
              <a:buNone/>
              <a:defRPr sz="2090" b="1"/>
            </a:lvl1pPr>
            <a:lvl2pPr marL="398780" indent="0">
              <a:buNone/>
              <a:defRPr sz="1745" b="1"/>
            </a:lvl2pPr>
            <a:lvl3pPr marL="797560" indent="0">
              <a:buNone/>
              <a:defRPr sz="1570" b="1"/>
            </a:lvl3pPr>
            <a:lvl4pPr marL="1196340" indent="0">
              <a:buNone/>
              <a:defRPr sz="1395" b="1"/>
            </a:lvl4pPr>
            <a:lvl5pPr marL="1595120" indent="0">
              <a:buNone/>
              <a:defRPr sz="1395" b="1"/>
            </a:lvl5pPr>
            <a:lvl6pPr marL="1993900" indent="0">
              <a:buNone/>
              <a:defRPr sz="1395" b="1"/>
            </a:lvl6pPr>
            <a:lvl7pPr marL="2392680" indent="0">
              <a:buNone/>
              <a:defRPr sz="1395" b="1"/>
            </a:lvl7pPr>
            <a:lvl8pPr marL="2791460" indent="0">
              <a:buNone/>
              <a:defRPr sz="1395" b="1"/>
            </a:lvl8pPr>
            <a:lvl9pPr marL="3190240" indent="0">
              <a:buNone/>
              <a:defRPr sz="139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92" y="2505075"/>
            <a:ext cx="515778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090" b="1"/>
            </a:lvl1pPr>
            <a:lvl2pPr marL="398780" indent="0">
              <a:buNone/>
              <a:defRPr sz="1745" b="1"/>
            </a:lvl2pPr>
            <a:lvl3pPr marL="797560" indent="0">
              <a:buNone/>
              <a:defRPr sz="1570" b="1"/>
            </a:lvl3pPr>
            <a:lvl4pPr marL="1196340" indent="0">
              <a:buNone/>
              <a:defRPr sz="1395" b="1"/>
            </a:lvl4pPr>
            <a:lvl5pPr marL="1595120" indent="0">
              <a:buNone/>
              <a:defRPr sz="1395" b="1"/>
            </a:lvl5pPr>
            <a:lvl6pPr marL="1993900" indent="0">
              <a:buNone/>
              <a:defRPr sz="1395" b="1"/>
            </a:lvl6pPr>
            <a:lvl7pPr marL="2392680" indent="0">
              <a:buNone/>
              <a:defRPr sz="1395" b="1"/>
            </a:lvl7pPr>
            <a:lvl8pPr marL="2791460" indent="0">
              <a:buNone/>
              <a:defRPr sz="1395" b="1"/>
            </a:lvl8pPr>
            <a:lvl9pPr marL="3190240" indent="0">
              <a:buNone/>
              <a:defRPr sz="139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2024/7/14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2024/7/14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2024/7/14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457206"/>
            <a:ext cx="3932237" cy="1600200"/>
          </a:xfrm>
        </p:spPr>
        <p:txBody>
          <a:bodyPr anchor="b"/>
          <a:lstStyle>
            <a:lvl1pPr>
              <a:defRPr sz="279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795"/>
            </a:lvl1pPr>
            <a:lvl2pPr>
              <a:defRPr sz="2440"/>
            </a:lvl2pPr>
            <a:lvl3pPr>
              <a:defRPr sz="2090"/>
            </a:lvl3pPr>
            <a:lvl4pPr>
              <a:defRPr sz="1745"/>
            </a:lvl4pPr>
            <a:lvl5pPr>
              <a:defRPr sz="1745"/>
            </a:lvl5pPr>
            <a:lvl6pPr>
              <a:defRPr sz="1745"/>
            </a:lvl6pPr>
            <a:lvl7pPr>
              <a:defRPr sz="1745"/>
            </a:lvl7pPr>
            <a:lvl8pPr>
              <a:defRPr sz="1745"/>
            </a:lvl8pPr>
            <a:lvl9pPr>
              <a:defRPr sz="174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9" y="2057403"/>
            <a:ext cx="3932237" cy="3811588"/>
          </a:xfrm>
        </p:spPr>
        <p:txBody>
          <a:bodyPr/>
          <a:lstStyle>
            <a:lvl1pPr marL="0" indent="0">
              <a:buNone/>
              <a:defRPr sz="1395"/>
            </a:lvl1pPr>
            <a:lvl2pPr marL="398780" indent="0">
              <a:buNone/>
              <a:defRPr sz="1220"/>
            </a:lvl2pPr>
            <a:lvl3pPr marL="797560" indent="0">
              <a:buNone/>
              <a:defRPr sz="1050"/>
            </a:lvl3pPr>
            <a:lvl4pPr marL="1196340" indent="0">
              <a:buNone/>
              <a:defRPr sz="875"/>
            </a:lvl4pPr>
            <a:lvl5pPr marL="1595120" indent="0">
              <a:buNone/>
              <a:defRPr sz="875"/>
            </a:lvl5pPr>
            <a:lvl6pPr marL="1993900" indent="0">
              <a:buNone/>
              <a:defRPr sz="875"/>
            </a:lvl6pPr>
            <a:lvl7pPr marL="2392680" indent="0">
              <a:buNone/>
              <a:defRPr sz="875"/>
            </a:lvl7pPr>
            <a:lvl8pPr marL="2791460" indent="0">
              <a:buNone/>
              <a:defRPr sz="875"/>
            </a:lvl8pPr>
            <a:lvl9pPr marL="3190240" indent="0">
              <a:buNone/>
              <a:defRPr sz="8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2024/7/14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457206"/>
            <a:ext cx="3932237" cy="1600200"/>
          </a:xfrm>
        </p:spPr>
        <p:txBody>
          <a:bodyPr anchor="b"/>
          <a:lstStyle>
            <a:lvl1pPr>
              <a:defRPr sz="279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795"/>
            </a:lvl1pPr>
            <a:lvl2pPr marL="398780" indent="0">
              <a:buNone/>
              <a:defRPr sz="2440"/>
            </a:lvl2pPr>
            <a:lvl3pPr marL="797560" indent="0">
              <a:buNone/>
              <a:defRPr sz="2090"/>
            </a:lvl3pPr>
            <a:lvl4pPr marL="1196340" indent="0">
              <a:buNone/>
              <a:defRPr sz="1745"/>
            </a:lvl4pPr>
            <a:lvl5pPr marL="1595120" indent="0">
              <a:buNone/>
              <a:defRPr sz="1745"/>
            </a:lvl5pPr>
            <a:lvl6pPr marL="1993900" indent="0">
              <a:buNone/>
              <a:defRPr sz="1745"/>
            </a:lvl6pPr>
            <a:lvl7pPr marL="2392680" indent="0">
              <a:buNone/>
              <a:defRPr sz="1745"/>
            </a:lvl7pPr>
            <a:lvl8pPr marL="2791460" indent="0">
              <a:buNone/>
              <a:defRPr sz="1745"/>
            </a:lvl8pPr>
            <a:lvl9pPr marL="3190240" indent="0">
              <a:buNone/>
              <a:defRPr sz="174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9" y="2057403"/>
            <a:ext cx="3932237" cy="3811588"/>
          </a:xfrm>
        </p:spPr>
        <p:txBody>
          <a:bodyPr/>
          <a:lstStyle>
            <a:lvl1pPr marL="0" indent="0">
              <a:buNone/>
              <a:defRPr sz="1395"/>
            </a:lvl1pPr>
            <a:lvl2pPr marL="398780" indent="0">
              <a:buNone/>
              <a:defRPr sz="1220"/>
            </a:lvl2pPr>
            <a:lvl3pPr marL="797560" indent="0">
              <a:buNone/>
              <a:defRPr sz="1050"/>
            </a:lvl3pPr>
            <a:lvl4pPr marL="1196340" indent="0">
              <a:buNone/>
              <a:defRPr sz="875"/>
            </a:lvl4pPr>
            <a:lvl5pPr marL="1595120" indent="0">
              <a:buNone/>
              <a:defRPr sz="875"/>
            </a:lvl5pPr>
            <a:lvl6pPr marL="1993900" indent="0">
              <a:buNone/>
              <a:defRPr sz="875"/>
            </a:lvl6pPr>
            <a:lvl7pPr marL="2392680" indent="0">
              <a:buNone/>
              <a:defRPr sz="875"/>
            </a:lvl7pPr>
            <a:lvl8pPr marL="2791460" indent="0">
              <a:buNone/>
              <a:defRPr sz="875"/>
            </a:lvl8pPr>
            <a:lvl9pPr marL="3190240" indent="0">
              <a:buNone/>
              <a:defRPr sz="8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2024/7/14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2" y="3651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2" y="18256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2024/7/14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1" y="635635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1" y="63563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379460" y="0"/>
            <a:ext cx="3812540" cy="6845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797560" rtl="0" eaLnBrk="1" latinLnBrk="0" hangingPunct="1">
        <a:lnSpc>
          <a:spcPct val="90000"/>
        </a:lnSpc>
        <a:spcBef>
          <a:spcPct val="0"/>
        </a:spcBef>
        <a:buNone/>
        <a:defRPr sz="3835" b="1" kern="120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j-cs"/>
        </a:defRPr>
      </a:lvl1pPr>
    </p:titleStyle>
    <p:bodyStyle>
      <a:lvl1pPr marL="199390" indent="-199390" algn="l" defTabSz="797560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0" kern="120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1pPr>
      <a:lvl2pPr marL="59817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2pPr>
      <a:lvl3pPr marL="99695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745" kern="120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3pPr>
      <a:lvl4pPr marL="139573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70" kern="120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4pPr>
      <a:lvl5pPr marL="179451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70" kern="120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5pPr>
      <a:lvl6pPr marL="219329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7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70" kern="1200">
          <a:solidFill>
            <a:schemeClr val="tx1"/>
          </a:solidFill>
          <a:latin typeface="+mn-lt"/>
          <a:ea typeface="+mn-ea"/>
          <a:cs typeface="+mn-cs"/>
        </a:defRPr>
      </a:lvl7pPr>
      <a:lvl8pPr marL="299085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70" kern="1200">
          <a:solidFill>
            <a:schemeClr val="tx1"/>
          </a:solidFill>
          <a:latin typeface="+mn-lt"/>
          <a:ea typeface="+mn-ea"/>
          <a:cs typeface="+mn-cs"/>
        </a:defRPr>
      </a:lvl8pPr>
      <a:lvl9pPr marL="338963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1pPr>
      <a:lvl2pPr marL="39878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2pPr>
      <a:lvl3pPr marL="79756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3pPr>
      <a:lvl4pPr marL="119634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4pPr>
      <a:lvl5pPr marL="159512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5pPr>
      <a:lvl6pPr marL="199390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6pPr>
      <a:lvl7pPr marL="239268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7pPr>
      <a:lvl8pPr marL="279146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8pPr>
      <a:lvl9pPr marL="319024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blastnet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0.png"/><Relationship Id="rId7" Type="http://schemas.openxmlformats.org/officeDocument/2006/relationships/image" Target="../media/image15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40.png"/><Relationship Id="rId4" Type="http://schemas.openxmlformats.org/officeDocument/2006/relationships/image" Target="../media/image12.png"/><Relationship Id="rId9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12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lastnet.github.io/brouzet2021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xxy1101@mail.ustc.edu.cn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A9BBE1-1816-7730-BEA6-AB62F1C9C8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BLASTNet</a:t>
            </a:r>
            <a:r>
              <a:rPr lang="en-US" altLang="zh-CN" dirty="0"/>
              <a:t> </a:t>
            </a:r>
            <a:r>
              <a:rPr lang="zh-CN" altLang="en-US" dirty="0"/>
              <a:t>流体力学数据集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E750174-B1D3-5C1F-575D-1AF8E2E95B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for science</a:t>
            </a:r>
            <a:r>
              <a:rPr lang="zh-CN" altLang="en-US" b="1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的重要数据集！</a:t>
            </a:r>
            <a:endParaRPr lang="en-US" altLang="zh-CN" b="1" dirty="0">
              <a:solidFill>
                <a:schemeClr val="accent6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CN" dirty="0">
                <a:solidFill>
                  <a:srgbClr val="0026E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https://blastnet.github.io/</a:t>
            </a:r>
            <a:endParaRPr lang="en-US" altLang="zh-CN" dirty="0"/>
          </a:p>
          <a:p>
            <a:r>
              <a:rPr lang="en-US" altLang="zh-CN" dirty="0"/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0089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953ABF-07AA-7897-2650-DD55C914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necessity of physics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CB6DF4-991C-F22B-FA85-B976D6DC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6726" y="3158653"/>
            <a:ext cx="3037419" cy="415806"/>
          </a:xfrm>
        </p:spPr>
        <p:txBody>
          <a:bodyPr/>
          <a:lstStyle/>
          <a:p>
            <a:r>
              <a:rPr lang="en-US" altLang="zh-CN" dirty="0"/>
              <a:t>Without Physics Prior 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43E451-6E6A-07D0-A554-31C7C16F3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054" y="3635447"/>
            <a:ext cx="5657891" cy="31766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71BC16-11D7-0323-6EC1-6252B99F3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262" y="935477"/>
            <a:ext cx="7303935" cy="2065089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CBA48D42-4387-90EC-E529-9B70ABB6E3F7}"/>
              </a:ext>
            </a:extLst>
          </p:cNvPr>
          <p:cNvSpPr txBox="1">
            <a:spLocks/>
          </p:cNvSpPr>
          <p:nvPr/>
        </p:nvSpPr>
        <p:spPr>
          <a:xfrm>
            <a:off x="6204267" y="3158653"/>
            <a:ext cx="3037419" cy="41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9390" indent="-199390" algn="l" defTabSz="797560" rtl="0" eaLnBrk="1" latinLnBrk="0" hangingPunct="1">
              <a:lnSpc>
                <a:spcPts val="2385"/>
              </a:lnSpc>
              <a:spcBef>
                <a:spcPts val="87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1pPr>
            <a:lvl2pPr marL="59817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2pPr>
            <a:lvl3pPr marL="99695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3pPr>
            <a:lvl4pPr marL="139573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4pPr>
            <a:lvl5pPr marL="179451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5pPr>
            <a:lvl6pPr marL="219329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207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9085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963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chemeClr val="accent6"/>
                </a:solidFill>
              </a:rPr>
              <a:t>With Physics Prior  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186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D1A692-8E68-68A8-D2BF-E125B9AF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Prior Knowledge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85A2BAB-82DD-5EDF-AB22-42371ED3A6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General dynamical system: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                      :  the state of the system</a:t>
                </a:r>
              </a:p>
              <a:p>
                <a:r>
                  <a:rPr lang="en-US" altLang="zh-CN" dirty="0"/>
                  <a:t>                      :</a:t>
                </a:r>
                <a:r>
                  <a:rPr lang="zh-CN" altLang="en-US" dirty="0"/>
                  <a:t>  </a:t>
                </a:r>
                <a:r>
                  <a:rPr lang="en-US" altLang="zh-CN" dirty="0"/>
                  <a:t>an submanifold of an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-dimensional vector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zh-CN" b="1" dirty="0"/>
                  <a:t>                   </a:t>
                </a:r>
                <a:r>
                  <a:rPr lang="en-US" altLang="zh-CN" dirty="0"/>
                  <a:t>:   dynamics vector field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Koopman Theory:</a:t>
                </a:r>
              </a:p>
              <a:p>
                <a:r>
                  <a:rPr lang="en-US" altLang="zh-CN" dirty="0"/>
                  <a:t>find a new vector of coordinates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altLang="zh-CN" b="1" dirty="0"/>
                  <a:t>:</a:t>
                </a:r>
              </a:p>
              <a:p>
                <a:endParaRPr lang="en-US" altLang="zh-CN" b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85A2BAB-82DD-5EDF-AB22-42371ED3A6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71" t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3BD6908-6F92-0355-08B6-95A8C40E0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952" y="1561033"/>
            <a:ext cx="2214579" cy="6619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2D7D79-BE67-8EE8-208F-B66F6F0A5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23" y="2509993"/>
            <a:ext cx="1447910" cy="3756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60DA7F9-BE0F-F248-7E43-00515C33E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858" y="2951091"/>
            <a:ext cx="331604" cy="3071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BF257BC-3E8E-327C-6695-A7F09DA9F9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7237" y="5025907"/>
            <a:ext cx="3576664" cy="4857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DC28F58-18A4-8122-5589-99D2B8FE10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5921" y="5626334"/>
            <a:ext cx="1557349" cy="60960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75EA329-78D2-0032-6E18-D84F4137D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47" y="5626334"/>
            <a:ext cx="2214579" cy="661992"/>
          </a:xfrm>
          <a:prstGeom prst="rect">
            <a:avLst/>
          </a:prstGeom>
        </p:spPr>
      </p:pic>
      <p:sp>
        <p:nvSpPr>
          <p:cNvPr id="15" name="箭头: 右 14">
            <a:extLst>
              <a:ext uri="{FF2B5EF4-FFF2-40B4-BE49-F238E27FC236}">
                <a16:creationId xmlns:a16="http://schemas.microsoft.com/office/drawing/2014/main" id="{524021D9-770E-F767-3385-52472981CA06}"/>
              </a:ext>
            </a:extLst>
          </p:cNvPr>
          <p:cNvSpPr/>
          <p:nvPr/>
        </p:nvSpPr>
        <p:spPr>
          <a:xfrm>
            <a:off x="3110378" y="5857291"/>
            <a:ext cx="507460" cy="316148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内容占位符 2">
                <a:extLst>
                  <a:ext uri="{FF2B5EF4-FFF2-40B4-BE49-F238E27FC236}">
                    <a16:creationId xmlns:a16="http://schemas.microsoft.com/office/drawing/2014/main" id="{A726AB16-A1B5-FDB4-9ADF-2893DDD36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2926" y="6350586"/>
                <a:ext cx="4443065" cy="4158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99390" indent="-199390" algn="l" defTabSz="797560" rtl="0" eaLnBrk="1" latinLnBrk="0" hangingPunct="1">
                  <a:lnSpc>
                    <a:spcPts val="2385"/>
                  </a:lnSpc>
                  <a:spcBef>
                    <a:spcPts val="87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1pPr>
                <a:lvl2pPr marL="59817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2pPr>
                <a:lvl3pPr marL="99695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3pPr>
                <a:lvl4pPr marL="139573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4pPr>
                <a:lvl5pPr marL="179451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5pPr>
                <a:lvl6pPr marL="219329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157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9207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157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9085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157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38963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157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dirty="0"/>
                  <a:t>Nonlinear    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        </a:t>
                </a:r>
                <a:r>
                  <a:rPr lang="en-US" altLang="zh-CN" b="1" dirty="0">
                    <a:solidFill>
                      <a:schemeClr val="accent6"/>
                    </a:solidFill>
                  </a:rPr>
                  <a:t>Linear!</a:t>
                </a:r>
                <a:endParaRPr lang="zh-CN" altLang="en-US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内容占位符 2">
                <a:extLst>
                  <a:ext uri="{FF2B5EF4-FFF2-40B4-BE49-F238E27FC236}">
                    <a16:creationId xmlns:a16="http://schemas.microsoft.com/office/drawing/2014/main" id="{A726AB16-A1B5-FDB4-9ADF-2893DDD36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926" y="6350586"/>
                <a:ext cx="4443065" cy="415806"/>
              </a:xfrm>
              <a:prstGeom prst="rect">
                <a:avLst/>
              </a:prstGeom>
              <a:blipFill>
                <a:blip r:embed="rId9"/>
                <a:stretch>
                  <a:fillRect l="-1786" t="-17647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内容占位符 2">
                <a:extLst>
                  <a:ext uri="{FF2B5EF4-FFF2-40B4-BE49-F238E27FC236}">
                    <a16:creationId xmlns:a16="http://schemas.microsoft.com/office/drawing/2014/main" id="{4DA414FD-146A-6153-93E0-CC2E43656D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51734" y="4189364"/>
                <a:ext cx="5110755" cy="24695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99390" indent="-199390" algn="l" defTabSz="797560" rtl="0" eaLnBrk="1" latinLnBrk="0" hangingPunct="1">
                  <a:lnSpc>
                    <a:spcPts val="2385"/>
                  </a:lnSpc>
                  <a:spcBef>
                    <a:spcPts val="87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1pPr>
                <a:lvl2pPr marL="59817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2pPr>
                <a:lvl3pPr marL="99695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3pPr>
                <a:lvl4pPr marL="139573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4pPr>
                <a:lvl5pPr marL="179451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5pPr>
                <a:lvl6pPr marL="219329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157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9207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157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9085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157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38963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157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/>
                  <a:t>This work:</a:t>
                </a:r>
              </a:p>
              <a:p>
                <a:r>
                  <a:rPr lang="en-US" altLang="zh-CN" dirty="0"/>
                  <a:t>find a new vector of coordinates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altLang="zh-CN" b="1" dirty="0"/>
                  <a:t>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b="1" dirty="0"/>
              </a:p>
            </p:txBody>
          </p:sp>
        </mc:Choice>
        <mc:Fallback xmlns="">
          <p:sp>
            <p:nvSpPr>
              <p:cNvPr id="17" name="内容占位符 2">
                <a:extLst>
                  <a:ext uri="{FF2B5EF4-FFF2-40B4-BE49-F238E27FC236}">
                    <a16:creationId xmlns:a16="http://schemas.microsoft.com/office/drawing/2014/main" id="{4DA414FD-146A-6153-93E0-CC2E43656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734" y="4189364"/>
                <a:ext cx="5110755" cy="2469547"/>
              </a:xfrm>
              <a:prstGeom prst="rect">
                <a:avLst/>
              </a:prstGeom>
              <a:blipFill>
                <a:blip r:embed="rId10"/>
                <a:stretch>
                  <a:fillRect l="-1432" t="-2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44A81F22-641A-7DBE-6A52-A5263212BE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2777" y="5025906"/>
            <a:ext cx="3576664" cy="48577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1CDB390-939B-5E2C-49A9-DB6E0F49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979" y="5626334"/>
            <a:ext cx="2214579" cy="661992"/>
          </a:xfrm>
          <a:prstGeom prst="rect">
            <a:avLst/>
          </a:prstGeom>
        </p:spPr>
      </p:pic>
      <p:sp>
        <p:nvSpPr>
          <p:cNvPr id="20" name="箭头: 右 19">
            <a:extLst>
              <a:ext uri="{FF2B5EF4-FFF2-40B4-BE49-F238E27FC236}">
                <a16:creationId xmlns:a16="http://schemas.microsoft.com/office/drawing/2014/main" id="{38F5857B-FD7D-52D5-CD34-DB24CC8F6FF1}"/>
              </a:ext>
            </a:extLst>
          </p:cNvPr>
          <p:cNvSpPr/>
          <p:nvPr/>
        </p:nvSpPr>
        <p:spPr>
          <a:xfrm>
            <a:off x="8832251" y="5857291"/>
            <a:ext cx="507460" cy="316148"/>
          </a:xfrm>
          <a:prstGeom prst="rightArrow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35048A1-C430-9697-E247-D2F7D5DF58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50812" y="5629927"/>
            <a:ext cx="1903127" cy="6896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内容占位符 2">
                <a:extLst>
                  <a:ext uri="{FF2B5EF4-FFF2-40B4-BE49-F238E27FC236}">
                    <a16:creationId xmlns:a16="http://schemas.microsoft.com/office/drawing/2014/main" id="{B43C5034-5C1D-F17B-3D81-19A234E336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1505" y="6320472"/>
                <a:ext cx="5169448" cy="4158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99390" indent="-199390" algn="l" defTabSz="797560" rtl="0" eaLnBrk="1" latinLnBrk="0" hangingPunct="1">
                  <a:lnSpc>
                    <a:spcPts val="2385"/>
                  </a:lnSpc>
                  <a:spcBef>
                    <a:spcPts val="87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1pPr>
                <a:lvl2pPr marL="59817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2pPr>
                <a:lvl3pPr marL="99695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3pPr>
                <a:lvl4pPr marL="139573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4pPr>
                <a:lvl5pPr marL="179451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5pPr>
                <a:lvl6pPr marL="219329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157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9207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157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9085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157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389630" indent="-199390" algn="l" defTabSz="797560" rtl="0" eaLnBrk="1" latinLnBrk="0" hangingPunct="1">
                  <a:lnSpc>
                    <a:spcPct val="90000"/>
                  </a:lnSpc>
                  <a:spcBef>
                    <a:spcPts val="435"/>
                  </a:spcBef>
                  <a:buFont typeface="Arial" panose="020B0604020202020204" pitchFamily="34" charset="0"/>
                  <a:buChar char="•"/>
                  <a:defRPr sz="157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dirty="0"/>
                  <a:t>High-dimension   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        </a:t>
                </a:r>
                <a:r>
                  <a:rPr lang="en-US" altLang="zh-CN" b="1" dirty="0">
                    <a:solidFill>
                      <a:schemeClr val="accent6"/>
                    </a:solidFill>
                  </a:rPr>
                  <a:t>Low-dimension!</a:t>
                </a:r>
                <a:endParaRPr lang="zh-CN" altLang="en-US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3" name="内容占位符 2">
                <a:extLst>
                  <a:ext uri="{FF2B5EF4-FFF2-40B4-BE49-F238E27FC236}">
                    <a16:creationId xmlns:a16="http://schemas.microsoft.com/office/drawing/2014/main" id="{B43C5034-5C1D-F17B-3D81-19A234E33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505" y="6320472"/>
                <a:ext cx="5169448" cy="415806"/>
              </a:xfrm>
              <a:prstGeom prst="rect">
                <a:avLst/>
              </a:prstGeom>
              <a:blipFill>
                <a:blip r:embed="rId12"/>
                <a:stretch>
                  <a:fillRect l="-1533" t="-17647" r="-342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2394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8D0B5-9BBA-1D84-139D-07C6A5089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71" y="199089"/>
            <a:ext cx="9339047" cy="85818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Prior Knowledge - Sparse identification of non-linear dynamics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3428E7F-2FCE-E393-1268-B5CB82A3B7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9947" y="1276350"/>
                <a:ext cx="10903992" cy="5581650"/>
              </a:xfrm>
            </p:spPr>
            <p:txBody>
              <a:bodyPr/>
              <a:lstStyle/>
              <a:p>
                <a:r>
                  <a:rPr lang="en-US" altLang="zh-CN" dirty="0"/>
                  <a:t>Consider a dynamical system of the form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b="1" i="1" dirty="0"/>
                  <a:t>1</a:t>
                </a:r>
                <a:r>
                  <a:rPr lang="en-US" altLang="zh-CN" b="1" i="1" baseline="30000" dirty="0"/>
                  <a:t>st</a:t>
                </a:r>
                <a:r>
                  <a:rPr lang="en-US" altLang="zh-CN" b="1" i="1" dirty="0"/>
                  <a:t>  Step: </a:t>
                </a:r>
                <a:r>
                  <a:rPr lang="en-US" altLang="zh-CN" dirty="0"/>
                  <a:t>Construct a library of nonlinear candidate functions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b="1" i="1" dirty="0"/>
                  <a:t>2</a:t>
                </a:r>
                <a:r>
                  <a:rPr lang="en-US" altLang="zh-CN" b="1" i="1" baseline="30000" dirty="0"/>
                  <a:t>nd</a:t>
                </a:r>
                <a:r>
                  <a:rPr lang="en-US" altLang="zh-CN" b="1" i="1" dirty="0"/>
                  <a:t>  Step: </a:t>
                </a:r>
                <a:r>
                  <a:rPr lang="en-US" altLang="zh-CN" dirty="0"/>
                  <a:t> Construct a vector of coefficients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b="1" i="1" dirty="0"/>
                  <a:t>3</a:t>
                </a:r>
                <a:r>
                  <a:rPr lang="en-US" altLang="zh-CN" b="1" i="1" baseline="30000" dirty="0"/>
                  <a:t>rd</a:t>
                </a:r>
                <a:r>
                  <a:rPr lang="en-US" altLang="zh-CN" b="1" i="1" dirty="0"/>
                  <a:t>  Step:</a:t>
                </a:r>
                <a:r>
                  <a:rPr lang="en-US" altLang="zh-CN" dirty="0"/>
                  <a:t> Assume              admits a sparse representation in</a:t>
                </a:r>
                <a:endParaRPr lang="en-US" altLang="zh-CN" b="1" i="1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3428E7F-2FCE-E393-1268-B5CB82A3B7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9947" y="1276350"/>
                <a:ext cx="10903992" cy="5581650"/>
              </a:xfrm>
              <a:blipFill>
                <a:blip r:embed="rId3"/>
                <a:stretch>
                  <a:fillRect l="-671" t="-12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9ED9CFA-C5F6-62ED-227D-D10A5F8EB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353" y="1689134"/>
            <a:ext cx="2080716" cy="6308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5AAE29-05E5-7628-AF95-1BD99D2F5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000" y="1321246"/>
            <a:ext cx="4497952" cy="12109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2CDBE3-4B8D-04B6-2A15-0F3E5AA60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9367" y="2945017"/>
            <a:ext cx="5070113" cy="9382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6CE1D4-A760-68A1-0E4B-9F73B718F3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9367" y="4307261"/>
            <a:ext cx="1962127" cy="4021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622B2F3-7817-6A42-F71F-336DE55B18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2681" y="4349545"/>
            <a:ext cx="1530897" cy="3175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38D6DA2-CF44-3BFA-7EA6-2FC72FBF96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9329" y="5042865"/>
            <a:ext cx="861747" cy="40214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FCDA229-2889-C49B-8374-9AF49BA8F6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1034" y="5153181"/>
            <a:ext cx="658799" cy="26751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8216B69-C88C-DCC0-AC0A-31D37D079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728" y="5523690"/>
            <a:ext cx="2080716" cy="63085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802079B-9163-A083-F587-3294AE06E4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331" t="-14273" b="-1"/>
          <a:stretch/>
        </p:blipFill>
        <p:spPr>
          <a:xfrm>
            <a:off x="4849239" y="6059392"/>
            <a:ext cx="1067298" cy="31758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BE0F709-C267-C55A-0D11-0A7D5EFF2ED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0516" b="-13768"/>
          <a:stretch/>
        </p:blipFill>
        <p:spPr>
          <a:xfrm>
            <a:off x="3661076" y="6099007"/>
            <a:ext cx="261024" cy="3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69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C387B8-8418-3601-E129-A37A8F114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71" y="199089"/>
            <a:ext cx="9971345" cy="85818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Prior Knowledge - Sparse identification of non-linear dynamics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8DD7FD5-11F3-3451-DED6-69827096C7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9947" y="1276350"/>
                <a:ext cx="10903992" cy="5382561"/>
              </a:xfrm>
            </p:spPr>
            <p:txBody>
              <a:bodyPr/>
              <a:lstStyle/>
              <a:p>
                <a:r>
                  <a:rPr lang="en-US" altLang="zh-CN" b="1" i="1" dirty="0"/>
                  <a:t>4</a:t>
                </a:r>
                <a:r>
                  <a:rPr lang="en-US" altLang="zh-CN" b="1" i="1" baseline="30000" dirty="0"/>
                  <a:t>th</a:t>
                </a:r>
                <a:r>
                  <a:rPr lang="en-US" altLang="zh-CN" b="1" i="1" dirty="0"/>
                  <a:t> Step: </a:t>
                </a:r>
                <a:r>
                  <a:rPr lang="en-US" altLang="zh-CN" dirty="0"/>
                  <a:t>Solve an optimization problem in finding a sparse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which optimally embeds      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dirty="0"/>
                  <a:t> is a regularization parameter.</a:t>
                </a:r>
              </a:p>
              <a:p>
                <a:endParaRPr lang="en-US" altLang="zh-CN" dirty="0"/>
              </a:p>
              <a:p>
                <a:r>
                  <a:rPr lang="en-US" altLang="zh-CN" b="1" i="1" dirty="0"/>
                  <a:t>5</a:t>
                </a:r>
                <a:r>
                  <a:rPr lang="en-US" altLang="zh-CN" b="1" i="1" baseline="30000" dirty="0"/>
                  <a:t>th</a:t>
                </a:r>
                <a:r>
                  <a:rPr lang="en-US" altLang="zh-CN" b="1" i="1" dirty="0"/>
                  <a:t> Step: </a:t>
                </a:r>
                <a:r>
                  <a:rPr lang="en-US" altLang="zh-CN" dirty="0"/>
                  <a:t>Reconstruct the dynamical system.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8DD7FD5-11F3-3451-DED6-69827096C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9947" y="1276350"/>
                <a:ext cx="10903992" cy="5382561"/>
              </a:xfrm>
              <a:blipFill>
                <a:blip r:embed="rId2"/>
                <a:stretch>
                  <a:fillRect l="-671" t="-1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FB5DFE1-301D-64B4-CEC3-A49F469A6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516" b="-13768"/>
          <a:stretch/>
        </p:blipFill>
        <p:spPr>
          <a:xfrm>
            <a:off x="10476688" y="1337317"/>
            <a:ext cx="261024" cy="3161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C106D9-124B-609A-FD16-6000E5A7C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572" y="1727518"/>
            <a:ext cx="4879658" cy="6590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D7C50B-C240-BF7C-9640-14FEBBFB4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572" y="4339397"/>
            <a:ext cx="2062178" cy="36671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C6A78CE-9CD0-20BD-918C-B1A49F62BBA8}"/>
              </a:ext>
            </a:extLst>
          </p:cNvPr>
          <p:cNvSpPr txBox="1"/>
          <p:nvPr/>
        </p:nvSpPr>
        <p:spPr>
          <a:xfrm>
            <a:off x="5571957" y="2393501"/>
            <a:ext cx="3525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i="0" dirty="0">
                <a:solidFill>
                  <a:schemeClr val="accent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H</a:t>
            </a:r>
            <a:r>
              <a:rPr lang="en-US" altLang="zh-CN" dirty="0">
                <a:solidFill>
                  <a:schemeClr val="accent6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ow</a:t>
            </a:r>
            <a:r>
              <a:rPr lang="zh-CN" altLang="en-US" dirty="0">
                <a:solidFill>
                  <a:schemeClr val="accent6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to</a:t>
            </a:r>
            <a:r>
              <a:rPr lang="zh-CN" altLang="en-US" dirty="0">
                <a:solidFill>
                  <a:schemeClr val="accent6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solve?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chemeClr val="accent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Use least squares regression!</a:t>
            </a:r>
            <a:endParaRPr lang="zh-CN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418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FD745-DC6A-D419-FF5B-12EA01E2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 Method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963A145-7CEE-B022-71C7-65F9481C93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Goal of the research: Identify the dynamic system                              from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       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Assume reduced coordinates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Specify candidate basis functions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963A145-7CEE-B022-71C7-65F9481C93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71" t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AABBACF-A76D-E3B1-97FD-1D3E533BF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35" t="774" r="8124" b="-1"/>
          <a:stretch/>
        </p:blipFill>
        <p:spPr>
          <a:xfrm>
            <a:off x="6488350" y="1128409"/>
            <a:ext cx="1819072" cy="6568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E179FA-0F31-56B8-58BC-9434D780D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707" y="2082759"/>
            <a:ext cx="3127104" cy="3137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A8DCA5-D377-7A84-EFD5-0F738CC20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6976" y="2615602"/>
            <a:ext cx="2259462" cy="3227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B7FFAF-9331-745B-DD35-332A39F103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0477" y="2599844"/>
            <a:ext cx="2361704" cy="3385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15E5B20-6FCA-8E6F-1E2D-2AA6C5D5CB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6707" y="3919619"/>
            <a:ext cx="3647608" cy="34826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67B787A-8DAB-9F1F-13A3-8349F43D24E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3922"/>
          <a:stretch/>
        </p:blipFill>
        <p:spPr>
          <a:xfrm>
            <a:off x="838061" y="4259849"/>
            <a:ext cx="6206738" cy="257736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4B63542-BB52-3BE5-A77E-C3C7E05032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4799" y="5142812"/>
            <a:ext cx="5123278" cy="64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15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D00CE-87D1-B0BD-67E3-D95D8091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 Method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4CE4F87-0FD9-CFB3-1E7A-09EB3ACC36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en-US" altLang="zh-CN" dirty="0"/>
                  <a:t>Protect the dynamic property of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 startAt="3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 startAt="3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 startAt="3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 startAt="3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 startAt="3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altLang="zh-CN" dirty="0"/>
                  <a:t>Protect the dynamic property of </a:t>
                </a:r>
                <a:r>
                  <a:rPr lang="en-US" altLang="zh-CN" b="1" dirty="0"/>
                  <a:t>z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4CE4F87-0FD9-CFB3-1E7A-09EB3ACC36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5" t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F89D6CE1-06F6-6EDC-F0D7-1769A7944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138" y="1606480"/>
            <a:ext cx="4481545" cy="5905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0B8710B-4A55-91EE-FBCE-21F0F6119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5992" y="2197034"/>
            <a:ext cx="7231394" cy="18921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A549E0-9FBF-7750-337E-33462A5D4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862" y="5009908"/>
            <a:ext cx="6878096" cy="18817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27D67CE-0B8A-23FE-7F1F-7B3521D911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300" b="11838"/>
          <a:stretch/>
        </p:blipFill>
        <p:spPr>
          <a:xfrm>
            <a:off x="4156474" y="4561951"/>
            <a:ext cx="3490938" cy="51072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F146962-0B44-DDB9-507F-E518E83053B1}"/>
              </a:ext>
            </a:extLst>
          </p:cNvPr>
          <p:cNvSpPr/>
          <p:nvPr/>
        </p:nvSpPr>
        <p:spPr>
          <a:xfrm>
            <a:off x="3827834" y="1606480"/>
            <a:ext cx="4625502" cy="59055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2651E92-CE9D-F317-D533-9BC656124C52}"/>
              </a:ext>
            </a:extLst>
          </p:cNvPr>
          <p:cNvSpPr/>
          <p:nvPr/>
        </p:nvSpPr>
        <p:spPr>
          <a:xfrm>
            <a:off x="4119663" y="3531296"/>
            <a:ext cx="4683869" cy="557928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A21227-90B8-7EEE-5102-4863348F3C1E}"/>
              </a:ext>
            </a:extLst>
          </p:cNvPr>
          <p:cNvSpPr/>
          <p:nvPr/>
        </p:nvSpPr>
        <p:spPr>
          <a:xfrm>
            <a:off x="4119664" y="4561951"/>
            <a:ext cx="3618690" cy="557928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C683FC5-F0E5-E33C-BC37-A624E5252EE2}"/>
              </a:ext>
            </a:extLst>
          </p:cNvPr>
          <p:cNvSpPr/>
          <p:nvPr/>
        </p:nvSpPr>
        <p:spPr>
          <a:xfrm>
            <a:off x="4119663" y="6260217"/>
            <a:ext cx="4771417" cy="557928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789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16A684-4C6E-6E24-2270-B63D61C67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 Method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76CDD44-1467-4787-B632-C58B63F065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5072" y="940746"/>
                <a:ext cx="4443790" cy="4900827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 startAt="5"/>
                </a:pPr>
                <a:r>
                  <a:rPr lang="en-US" altLang="zh-CN" dirty="0"/>
                  <a:t>Compute standard autoencoder loss(Reconstruction Loss).</a:t>
                </a:r>
              </a:p>
              <a:p>
                <a:pPr marL="457200" indent="-457200">
                  <a:buFont typeface="+mj-lt"/>
                  <a:buAutoNum type="arabicPeriod" startAt="5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 startAt="5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 startAt="5"/>
                </a:pPr>
                <a:r>
                  <a:rPr lang="en-US" altLang="zh-CN" dirty="0"/>
                  <a:t>Compute </a:t>
                </a:r>
                <a:r>
                  <a:rPr lang="en-US" altLang="zh-CN" dirty="0" err="1"/>
                  <a:t>SINDy</a:t>
                </a:r>
                <a:r>
                  <a:rPr lang="en-US" altLang="zh-CN" dirty="0"/>
                  <a:t> Regularization.</a:t>
                </a:r>
              </a:p>
              <a:p>
                <a:pPr marL="0" indent="0">
                  <a:buNone/>
                </a:pPr>
                <a:endParaRPr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Ξ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marL="457200" indent="-457200">
                  <a:buFont typeface="+mj-lt"/>
                  <a:buAutoNum type="arabicPeriod" startAt="7"/>
                </a:pPr>
                <a:r>
                  <a:rPr lang="en-US" altLang="zh-CN" dirty="0"/>
                  <a:t>Combine the above 4 terms and gain the overall loss.</a:t>
                </a:r>
              </a:p>
              <a:p>
                <a:pPr marL="0" indent="0">
                  <a:buNone/>
                </a:pP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𝑜𝑣𝑒𝑟𝑎𝑙𝑙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Ξ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457200" indent="-457200">
                  <a:buFont typeface="+mj-lt"/>
                  <a:buAutoNum type="arabicPeriod" startAt="7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 startAt="7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 startAt="7"/>
                </a:pPr>
                <a:endParaRPr lang="en-US" altLang="zh-CN" dirty="0"/>
              </a:p>
              <a:p>
                <a:pPr marL="457200" indent="-457200">
                  <a:buFont typeface="+mj-lt"/>
                  <a:buAutoNum type="arabicPeriod" startAt="7"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76CDD44-1467-4787-B632-C58B63F065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5072" y="940746"/>
                <a:ext cx="4443790" cy="4900827"/>
              </a:xfrm>
              <a:blipFill>
                <a:blip r:embed="rId2"/>
                <a:stretch>
                  <a:fillRect l="-1509" t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19D8F60-6758-EF22-41A3-A74FB0DFB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028" y="1798932"/>
            <a:ext cx="2495568" cy="4191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1AC7133-DBE0-BB0C-DCA4-8DEC643BF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379" y="1017106"/>
            <a:ext cx="7122787" cy="389485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ABE49BD-9DB7-261F-1E68-D78C5A85953B}"/>
              </a:ext>
            </a:extLst>
          </p:cNvPr>
          <p:cNvSpPr txBox="1"/>
          <p:nvPr/>
        </p:nvSpPr>
        <p:spPr>
          <a:xfrm>
            <a:off x="4473546" y="565622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i="0" dirty="0">
                <a:solidFill>
                  <a:schemeClr val="accent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Overall Loss!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3AE2118F-E19B-7968-87CA-14C0024A14E9}"/>
              </a:ext>
            </a:extLst>
          </p:cNvPr>
          <p:cNvSpPr/>
          <p:nvPr/>
        </p:nvSpPr>
        <p:spPr>
          <a:xfrm rot="20225279">
            <a:off x="5248074" y="5096767"/>
            <a:ext cx="642025" cy="419103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385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5DD929-6C24-57B4-D8DA-98FB22071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&amp; Results - Chaotic Lorenz System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B090A5-145E-BFA7-C2D0-9927EADDC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472" y="1255081"/>
            <a:ext cx="5031589" cy="4900827"/>
          </a:xfrm>
        </p:spPr>
        <p:txBody>
          <a:bodyPr/>
          <a:lstStyle/>
          <a:p>
            <a:r>
              <a:rPr lang="en-US" altLang="zh-CN" dirty="0"/>
              <a:t> 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Goal:</a:t>
            </a:r>
            <a:r>
              <a:rPr lang="zh-CN" altLang="en-US" dirty="0"/>
              <a:t> 从已经给定的</a:t>
            </a:r>
            <a:r>
              <a:rPr lang="en-US" altLang="zh-CN" dirty="0"/>
              <a:t>Lorenz System</a:t>
            </a:r>
            <a:r>
              <a:rPr lang="zh-CN" altLang="en-US" dirty="0"/>
              <a:t>数据进行训练，观察其能否还原动力系统。</a:t>
            </a:r>
            <a:endParaRPr lang="en-US" altLang="zh-CN" dirty="0"/>
          </a:p>
          <a:p>
            <a:r>
              <a:rPr lang="en-US" altLang="zh-CN" dirty="0"/>
              <a:t>Training Dataset: 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450B8B-0E2B-22C2-6069-F7A9690D6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9" y="1325955"/>
            <a:ext cx="2071703" cy="9715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FBFE5C2-5BB5-3DFA-347E-563E74C211BF}"/>
              </a:ext>
            </a:extLst>
          </p:cNvPr>
          <p:cNvSpPr txBox="1"/>
          <p:nvPr/>
        </p:nvSpPr>
        <p:spPr>
          <a:xfrm>
            <a:off x="1095956" y="4608615"/>
            <a:ext cx="3146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accent6"/>
                </a:solidFill>
                <a:effectLst/>
                <a:latin typeface="Dutch801BT-Roman"/>
              </a:rPr>
              <a:t>a nonlinear combination of the </a:t>
            </a:r>
            <a:endParaRPr lang="en-US" altLang="zh-CN" dirty="0">
              <a:solidFill>
                <a:schemeClr val="accent6"/>
              </a:solidFill>
            </a:endParaRPr>
          </a:p>
          <a:p>
            <a:r>
              <a:rPr lang="en-US" altLang="zh-CN" sz="1800" dirty="0">
                <a:solidFill>
                  <a:schemeClr val="accent6"/>
                </a:solidFill>
                <a:effectLst/>
                <a:latin typeface="Dutch801BT-Roman"/>
              </a:rPr>
              <a:t>true Lorenz variables !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94ECDEA-EA6A-6E39-89E1-F669D63A5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576" y="1353712"/>
            <a:ext cx="2144959" cy="997218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E6D976A2-16D5-7D1C-30CF-4B52DE3F67F1}"/>
              </a:ext>
            </a:extLst>
          </p:cNvPr>
          <p:cNvSpPr/>
          <p:nvPr/>
        </p:nvSpPr>
        <p:spPr>
          <a:xfrm>
            <a:off x="2669047" y="1592860"/>
            <a:ext cx="593388" cy="437745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4B9B322-082E-D551-A440-36E8D68171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810"/>
          <a:stretch/>
        </p:blipFill>
        <p:spPr>
          <a:xfrm>
            <a:off x="5516031" y="1852321"/>
            <a:ext cx="6675969" cy="33830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031A48-FF9C-AF2C-AC02-46BD96067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688073"/>
            <a:ext cx="5579534" cy="76381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AA15ABD-461F-B022-265A-B79A8FB75843}"/>
              </a:ext>
            </a:extLst>
          </p:cNvPr>
          <p:cNvSpPr txBox="1"/>
          <p:nvPr/>
        </p:nvSpPr>
        <p:spPr>
          <a:xfrm>
            <a:off x="5985963" y="6155907"/>
            <a:ext cx="57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accent6"/>
                </a:solidFill>
                <a:effectLst/>
                <a:latin typeface="Dutch801BT-Roman"/>
              </a:rPr>
              <a:t> Recover the correct sparsity </a:t>
            </a:r>
            <a:r>
              <a:rPr lang="en-US" altLang="zh-CN" dirty="0">
                <a:solidFill>
                  <a:schemeClr val="accent6"/>
                </a:solidFill>
                <a:latin typeface="Dutch801BT-Roman"/>
              </a:rPr>
              <a:t>of</a:t>
            </a:r>
            <a:r>
              <a:rPr lang="zh-CN" altLang="en-US" dirty="0">
                <a:solidFill>
                  <a:schemeClr val="accent6"/>
                </a:solidFill>
                <a:latin typeface="Dutch801BT-Roman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Dutch801BT-Roman"/>
              </a:rPr>
              <a:t>nonlinear</a:t>
            </a:r>
            <a:r>
              <a:rPr lang="zh-CN" altLang="en-US" dirty="0">
                <a:solidFill>
                  <a:schemeClr val="accent6"/>
                </a:solidFill>
                <a:latin typeface="Dutch801BT-Roman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Dutch801BT-Roman"/>
              </a:rPr>
              <a:t>dynamics</a:t>
            </a:r>
            <a:r>
              <a:rPr lang="zh-CN" altLang="en-US" dirty="0">
                <a:solidFill>
                  <a:schemeClr val="accent6"/>
                </a:solidFill>
                <a:latin typeface="Dutch801BT-Roman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Dutch801BT-Roman"/>
              </a:rPr>
              <a:t>systems!</a:t>
            </a:r>
            <a:endParaRPr lang="zh-CN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68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A0399-2762-D1CC-D802-A1B88F734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&amp; Results - Chaotic Lorenz System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898205-AA89-2500-7CCC-D466E8418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294" y="2425899"/>
            <a:ext cx="4316606" cy="284939"/>
          </a:xfrm>
        </p:spPr>
        <p:txBody>
          <a:bodyPr>
            <a:no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LMRoman9-Regular"/>
                <a:ea typeface="宋体" panose="02010600030101010101" pitchFamily="2" charset="-122"/>
              </a:rPr>
              <a:t>define an affine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MRoman9-Regular"/>
              </a:rPr>
              <a:t>transformation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98AAD6-5DB1-4670-C930-7A62DC18B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319" y="909169"/>
            <a:ext cx="5975609" cy="44697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CE3E54-2849-D540-1BCC-71708D6A2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770" y="1419228"/>
            <a:ext cx="3123392" cy="9751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E7E24BE-D9BA-FEB6-01D4-4399122D0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99" y="3654800"/>
            <a:ext cx="4617609" cy="300411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676B573-FBD3-0F22-94BC-B59536922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100" y="2815554"/>
            <a:ext cx="3814790" cy="361953"/>
          </a:xfrm>
          <a:prstGeom prst="rect">
            <a:avLst/>
          </a:prstGeo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02084A1-E622-CD32-0580-BACD543D2CA8}"/>
              </a:ext>
            </a:extLst>
          </p:cNvPr>
          <p:cNvSpPr txBox="1">
            <a:spLocks/>
          </p:cNvSpPr>
          <p:nvPr/>
        </p:nvSpPr>
        <p:spPr>
          <a:xfrm>
            <a:off x="461671" y="3177507"/>
            <a:ext cx="4316606" cy="284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9390" indent="-199390" algn="l" defTabSz="797560" rtl="0" eaLnBrk="1" latinLnBrk="0" hangingPunct="1">
              <a:lnSpc>
                <a:spcPts val="2385"/>
              </a:lnSpc>
              <a:spcBef>
                <a:spcPts val="87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1pPr>
            <a:lvl2pPr marL="59817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2pPr>
            <a:lvl3pPr marL="99695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3pPr>
            <a:lvl4pPr marL="139573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4pPr>
            <a:lvl5pPr marL="179451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5pPr>
            <a:lvl6pPr marL="219329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207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9085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963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rgbClr val="000000"/>
                </a:solidFill>
                <a:latin typeface="LMRoman9-Regular"/>
                <a:ea typeface="宋体" panose="02010600030101010101" pitchFamily="2" charset="-122"/>
              </a:rPr>
              <a:t>Substitute into original equation:</a:t>
            </a:r>
            <a:endParaRPr lang="zh-CN" altLang="en-US" sz="20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2E66798-615A-DED4-00B6-8929BAA5E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299" y="5680278"/>
            <a:ext cx="3162166" cy="1036776"/>
          </a:xfrm>
          <a:prstGeom prst="rect">
            <a:avLst/>
          </a:prstGeom>
        </p:spPr>
      </p:pic>
      <p:sp>
        <p:nvSpPr>
          <p:cNvPr id="17" name="箭头: 右 16">
            <a:extLst>
              <a:ext uri="{FF2B5EF4-FFF2-40B4-BE49-F238E27FC236}">
                <a16:creationId xmlns:a16="http://schemas.microsoft.com/office/drawing/2014/main" id="{A779C8FD-AB98-31FE-CDF6-749AC8138B29}"/>
              </a:ext>
            </a:extLst>
          </p:cNvPr>
          <p:cNvSpPr/>
          <p:nvPr/>
        </p:nvSpPr>
        <p:spPr>
          <a:xfrm>
            <a:off x="6023987" y="6089033"/>
            <a:ext cx="517490" cy="341644"/>
          </a:xfrm>
          <a:prstGeom prst="rightArrow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609CE91C-2AD4-BD5F-052F-1986104F7786}"/>
              </a:ext>
            </a:extLst>
          </p:cNvPr>
          <p:cNvSpPr txBox="1">
            <a:spLocks/>
          </p:cNvSpPr>
          <p:nvPr/>
        </p:nvSpPr>
        <p:spPr>
          <a:xfrm>
            <a:off x="443294" y="947119"/>
            <a:ext cx="5276402" cy="284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9390" indent="-199390" algn="l" defTabSz="797560" rtl="0" eaLnBrk="1" latinLnBrk="0" hangingPunct="1">
              <a:lnSpc>
                <a:spcPts val="2385"/>
              </a:lnSpc>
              <a:spcBef>
                <a:spcPts val="87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1pPr>
            <a:lvl2pPr marL="59817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2pPr>
            <a:lvl3pPr marL="99695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3pPr>
            <a:lvl4pPr marL="139573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4pPr>
            <a:lvl5pPr marL="179451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5pPr>
            <a:lvl6pPr marL="219329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207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9085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9630" indent="-199390" algn="l" defTabSz="797560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7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solidFill>
                  <a:schemeClr val="accent6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怎么把</a:t>
            </a:r>
            <a:r>
              <a:rPr lang="en-US" altLang="zh-CN" sz="1800" dirty="0">
                <a:solidFill>
                  <a:schemeClr val="accent6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Discovered Model</a:t>
            </a:r>
            <a:r>
              <a:rPr lang="zh-CN" altLang="en-US" sz="1800" dirty="0">
                <a:solidFill>
                  <a:schemeClr val="accent6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转换为和</a:t>
            </a:r>
            <a:r>
              <a:rPr lang="en-US" altLang="zh-CN" sz="1800" dirty="0">
                <a:solidFill>
                  <a:schemeClr val="accent6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True Model</a:t>
            </a:r>
            <a:r>
              <a:rPr lang="zh-CN" altLang="en-US" sz="1800" dirty="0">
                <a:solidFill>
                  <a:schemeClr val="accent6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一样的变量形式</a:t>
            </a:r>
            <a:r>
              <a:rPr lang="en-US" altLang="zh-CN" sz="1800" dirty="0">
                <a:solidFill>
                  <a:schemeClr val="accent6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?</a:t>
            </a:r>
            <a:endParaRPr lang="zh-CN" altLang="en-US" sz="2000" dirty="0">
              <a:solidFill>
                <a:schemeClr val="accent6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71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662D5-8306-A97C-0120-C73CE1F3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&amp; Results - Nonlinear Pendulum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1FB29A9-D501-2FB0-304C-19FB10E04D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68941"/>
                <a:ext cx="5449879" cy="5937113"/>
              </a:xfrm>
            </p:spPr>
            <p:txBody>
              <a:bodyPr/>
              <a:lstStyle/>
              <a:p>
                <a:endParaRPr lang="en-US" altLang="zh-CN" dirty="0"/>
              </a:p>
              <a:p>
                <a:r>
                  <a:rPr lang="en-US" altLang="zh-CN" dirty="0"/>
                  <a:t>Dataset:  generate a series of snapshot images with a 2D Gaussian centered at the center of mass, determined by the pendulum’s angle z.</a:t>
                </a:r>
              </a:p>
              <a:p>
                <a:pPr lvl="1"/>
                <a:r>
                  <a:rPr lang="zh-CN" altLang="en-US" dirty="0"/>
                  <a:t>模拟非线性摆的运动，生成摆角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/>
                  <a:t> 随时间变化的轨迹。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使用这些轨迹生成一系列包含</a:t>
                </a:r>
                <a:r>
                  <a:rPr lang="en-US" altLang="zh-CN" dirty="0"/>
                  <a:t>2D</a:t>
                </a:r>
                <a:r>
                  <a:rPr lang="zh-CN" altLang="en-US" dirty="0"/>
                  <a:t>高斯分布的图像，这些图像表示了摆在不同时间点的位置。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L2 error of Model 1: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b="1" dirty="0"/>
                  <a:t>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8×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b="1" dirty="0"/>
                  <a:t>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</m:oMath>
                </a14:m>
                <a:r>
                  <a:rPr lang="en-US" altLang="zh-CN" b="1" dirty="0"/>
                  <a:t>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1FB29A9-D501-2FB0-304C-19FB10E04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68941"/>
                <a:ext cx="5449879" cy="5937113"/>
              </a:xfrm>
              <a:blipFill>
                <a:blip r:embed="rId2"/>
                <a:stretch>
                  <a:fillRect l="-1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6A91451-F237-C688-0860-E3A0340AA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750" y="1119746"/>
            <a:ext cx="1534524" cy="3902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106656F-475C-A886-F1CF-886902856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024" y="1309992"/>
            <a:ext cx="6941594" cy="470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81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275D7-F05A-24A0-0889-E986C688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BLASTNet</a:t>
            </a:r>
            <a:r>
              <a:rPr lang="en-US" altLang="zh-CN" dirty="0"/>
              <a:t> - Motivation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C54EA1-6F63-F39D-79AB-20C041D38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pic>
        <p:nvPicPr>
          <p:cNvPr id="1026" name="Picture 2" descr="summary">
            <a:extLst>
              <a:ext uri="{FF2B5EF4-FFF2-40B4-BE49-F238E27FC236}">
                <a16:creationId xmlns:a16="http://schemas.microsoft.com/office/drawing/2014/main" id="{ABDBDBED-D3DF-81A4-4319-77920C2DD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2"/>
          <a:stretch/>
        </p:blipFill>
        <p:spPr bwMode="auto">
          <a:xfrm>
            <a:off x="683288" y="1276350"/>
            <a:ext cx="11298472" cy="533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83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4CCD0-4FB2-9F2F-399D-7625FA6A2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BLASTNet</a:t>
            </a:r>
            <a:r>
              <a:rPr lang="en-US" altLang="zh-CN" dirty="0"/>
              <a:t> - Distribution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04EF3-219A-5AFD-7896-CEE042357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pic>
        <p:nvPicPr>
          <p:cNvPr id="4098" name="Picture 2" descr="approach">
            <a:extLst>
              <a:ext uri="{FF2B5EF4-FFF2-40B4-BE49-F238E27FC236}">
                <a16:creationId xmlns:a16="http://schemas.microsoft.com/office/drawing/2014/main" id="{8F5690D2-5DAC-215A-CF33-EF8C50B5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82" y="1480823"/>
            <a:ext cx="11185288" cy="490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059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4C026-EC3C-A58F-55DB-4B01717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BLASTNet</a:t>
            </a:r>
            <a:r>
              <a:rPr lang="en-US" altLang="zh-CN" dirty="0"/>
              <a:t> - Dataset Category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BEC452-A48C-7CA5-F36F-361BCD06C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BLASTNet</a:t>
            </a:r>
            <a:r>
              <a:rPr lang="en-US" altLang="zh-CN" dirty="0"/>
              <a:t> Simulation Dataset: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3F939B-7558-AC83-F92D-01336F2EE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489" y="1727776"/>
            <a:ext cx="8086625" cy="513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15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25B4D5-4B16-6CBE-3C6F-3A1555A0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BLASTNet</a:t>
            </a:r>
            <a:r>
              <a:rPr lang="en-US" altLang="zh-CN" dirty="0"/>
              <a:t> - Example of Simulated Dataset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B9907A-FDE4-F726-5CB4-7F82D3BD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47" y="1276350"/>
            <a:ext cx="6719338" cy="4900827"/>
          </a:xfrm>
        </p:spPr>
        <p:txBody>
          <a:bodyPr/>
          <a:lstStyle/>
          <a:p>
            <a:r>
              <a:rPr lang="en-US" altLang="zh-CN" dirty="0"/>
              <a:t>Reacting Jet Flows ( </a:t>
            </a:r>
            <a:r>
              <a:rPr lang="en-US" altLang="zh-CN" dirty="0">
                <a:hlinkClick r:id="rId2"/>
              </a:rPr>
              <a:t>https://blastnet.github.io/brouzet2021.html</a:t>
            </a:r>
            <a:r>
              <a:rPr lang="en-US" altLang="zh-CN" dirty="0"/>
              <a:t> )</a:t>
            </a:r>
          </a:p>
          <a:p>
            <a:r>
              <a:rPr lang="zh-CN" altLang="en-US" dirty="0"/>
              <a:t>研究不同化学机制对火焰动力学的影响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执行代码 ：</a:t>
            </a:r>
            <a:r>
              <a:rPr lang="en-US" altLang="zh-CN" dirty="0"/>
              <a:t>NTMIX-CHEMKIN </a:t>
            </a:r>
          </a:p>
          <a:p>
            <a:r>
              <a:rPr lang="zh-CN" altLang="en-US" dirty="0"/>
              <a:t>求解器：</a:t>
            </a:r>
            <a:r>
              <a:rPr lang="en-US" altLang="zh-CN" dirty="0"/>
              <a:t>8</a:t>
            </a:r>
            <a:r>
              <a:rPr lang="en-US" altLang="zh-CN" baseline="30000" dirty="0"/>
              <a:t>th</a:t>
            </a:r>
            <a:r>
              <a:rPr lang="en-US" altLang="zh-CN" dirty="0"/>
              <a:t> –order Explicit Centered Space Difference Scheme &amp; 3</a:t>
            </a:r>
            <a:r>
              <a:rPr lang="en-US" altLang="zh-CN" baseline="30000" dirty="0"/>
              <a:t>rd</a:t>
            </a:r>
            <a:r>
              <a:rPr lang="en-US" altLang="zh-CN" dirty="0"/>
              <a:t> –order Runge-</a:t>
            </a:r>
            <a:r>
              <a:rPr lang="en-US" altLang="zh-CN" dirty="0" err="1"/>
              <a:t>Kutta</a:t>
            </a:r>
            <a:r>
              <a:rPr lang="en-US" altLang="zh-CN" dirty="0"/>
              <a:t> </a:t>
            </a:r>
          </a:p>
        </p:txBody>
      </p:sp>
      <p:pic>
        <p:nvPicPr>
          <p:cNvPr id="3074" name="Picture 2" descr="Image 1">
            <a:extLst>
              <a:ext uri="{FF2B5EF4-FFF2-40B4-BE49-F238E27FC236}">
                <a16:creationId xmlns:a16="http://schemas.microsoft.com/office/drawing/2014/main" id="{E3B64412-DD9D-6888-F2F0-11AA2728C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543" y="1634890"/>
            <a:ext cx="4259701" cy="509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95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DEEFA-E68D-CB8E-6BE4-A185959AD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BLASTNet</a:t>
            </a:r>
            <a:r>
              <a:rPr lang="en-US" altLang="zh-CN" dirty="0"/>
              <a:t> - Dataset Category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7F1A0D-6F27-38C2-1871-9A64D0D413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9947" y="1276350"/>
                <a:ext cx="3820496" cy="5581650"/>
              </a:xfrm>
            </p:spPr>
            <p:txBody>
              <a:bodyPr/>
              <a:lstStyle/>
              <a:p>
                <a:r>
                  <a:rPr lang="en-US" altLang="zh-CN" dirty="0"/>
                  <a:t>BLASTNet Momentum128 3D SR Dataset:</a:t>
                </a:r>
              </a:p>
              <a:p>
                <a:r>
                  <a:rPr lang="zh-CN" altLang="en-US" dirty="0"/>
                  <a:t>数据提取：从 </a:t>
                </a:r>
                <a:r>
                  <a:rPr lang="en-US" altLang="zh-CN" dirty="0" err="1"/>
                  <a:t>BLASTNet</a:t>
                </a:r>
                <a:r>
                  <a:rPr lang="en-US" altLang="zh-CN" dirty="0"/>
                  <a:t> Simulation Dataset 2.0 </a:t>
                </a:r>
                <a:r>
                  <a:rPr lang="zh-CN" altLang="en-US" dirty="0"/>
                  <a:t>数据集中选择均匀网格区域。</a:t>
                </a:r>
                <a:endParaRPr lang="en-US" altLang="zh-CN" dirty="0"/>
              </a:p>
              <a:p>
                <a:r>
                  <a:rPr lang="zh-CN" altLang="en-US" dirty="0"/>
                  <a:t>提取出</a:t>
                </a:r>
                <a:r>
                  <a:rPr lang="en-US" altLang="zh-CN" dirty="0"/>
                  <a:t>2000</a:t>
                </a:r>
                <a:r>
                  <a:rPr lang="zh-CN" altLang="en-US" dirty="0"/>
                  <a:t>个大小为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128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dirty="0"/>
                  <a:t>的子体积。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数据处理：对这些子体积数据应用 </a:t>
                </a:r>
                <a:r>
                  <a:rPr lang="en-US" altLang="zh-CN" dirty="0"/>
                  <a:t>Favre-filtering</a:t>
                </a:r>
                <a:r>
                  <a:rPr lang="zh-CN" altLang="en-US" dirty="0"/>
                  <a:t>，分别进行</a:t>
                </a:r>
                <a:r>
                  <a:rPr lang="en-US" altLang="zh-CN" dirty="0"/>
                  <a:t>8</a:t>
                </a:r>
                <a:r>
                  <a:rPr lang="zh-CN" altLang="en-US" dirty="0"/>
                  <a:t>倍、</a:t>
                </a:r>
                <a:r>
                  <a:rPr lang="en-US" altLang="zh-CN" dirty="0"/>
                  <a:t>16</a:t>
                </a:r>
                <a:r>
                  <a:rPr lang="zh-CN" altLang="en-US" dirty="0"/>
                  <a:t>倍和</a:t>
                </a:r>
                <a:r>
                  <a:rPr lang="en-US" altLang="zh-CN" dirty="0"/>
                  <a:t>32</a:t>
                </a:r>
                <a:r>
                  <a:rPr lang="zh-CN" altLang="en-US" dirty="0"/>
                  <a:t>倍的滤波处理。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7F1A0D-6F27-38C2-1871-9A64D0D413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9947" y="1276350"/>
                <a:ext cx="3820496" cy="5581650"/>
              </a:xfrm>
              <a:blipFill>
                <a:blip r:embed="rId2"/>
                <a:stretch>
                  <a:fillRect l="-1914" t="-1201" r="-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1">
            <a:extLst>
              <a:ext uri="{FF2B5EF4-FFF2-40B4-BE49-F238E27FC236}">
                <a16:creationId xmlns:a16="http://schemas.microsoft.com/office/drawing/2014/main" id="{320CBD8E-C135-CAA4-4C49-64CB78C5F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0" r="2462"/>
          <a:stretch/>
        </p:blipFill>
        <p:spPr bwMode="auto">
          <a:xfrm>
            <a:off x="4197484" y="1741251"/>
            <a:ext cx="8030185" cy="465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581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5D875D-5570-23D6-30F4-75D1DA93FD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Data-driven discovery of coordinates and</a:t>
            </a:r>
            <a:br>
              <a:rPr lang="en-US" altLang="zh-CN" dirty="0"/>
            </a:br>
            <a:r>
              <a:rPr lang="en-US" altLang="zh-CN" dirty="0"/>
              <a:t>governing equations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334BC9-A102-4C8F-2813-0C0B4AA44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6"/>
                </a:solidFill>
              </a:rPr>
              <a:t>理解</a:t>
            </a:r>
            <a:r>
              <a:rPr lang="en-US" altLang="zh-CN" b="1" dirty="0">
                <a:solidFill>
                  <a:schemeClr val="accent6"/>
                </a:solidFill>
              </a:rPr>
              <a:t>AI for science</a:t>
            </a:r>
            <a:r>
              <a:rPr lang="zh-CN" altLang="en-US" b="1" dirty="0">
                <a:solidFill>
                  <a:schemeClr val="accent6"/>
                </a:solidFill>
              </a:rPr>
              <a:t>的重要文章！</a:t>
            </a:r>
            <a:endParaRPr lang="en-US" altLang="zh-CN" b="1" dirty="0">
              <a:solidFill>
                <a:schemeClr val="accent6"/>
              </a:solidFill>
            </a:endParaRPr>
          </a:p>
          <a:p>
            <a:r>
              <a:rPr lang="zh-CN" altLang="en-US" dirty="0"/>
              <a:t>许笑颜 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xxy1101@mail.ustc.edu.cn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9254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D09DC-1FF3-94B1-89D8-D8A34861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 Background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9062E8-1BCF-D47E-1F17-E82D9F761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 to </a:t>
            </a:r>
            <a:r>
              <a:rPr lang="en-US" altLang="zh-CN" dirty="0">
                <a:solidFill>
                  <a:schemeClr val="accent6"/>
                </a:solidFill>
              </a:rPr>
              <a:t>discover governing equations </a:t>
            </a:r>
            <a:r>
              <a:rPr lang="en-US" altLang="zh-CN" dirty="0"/>
              <a:t>from scientific data </a:t>
            </a:r>
            <a:r>
              <a:rPr lang="en-US" altLang="zh-CN" b="1" dirty="0"/>
              <a:t>without prior knowledge </a:t>
            </a:r>
            <a:r>
              <a:rPr lang="en-US" altLang="zh-CN" dirty="0"/>
              <a:t>?</a:t>
            </a:r>
          </a:p>
          <a:p>
            <a:pPr lvl="1"/>
            <a:r>
              <a:rPr lang="en-US" altLang="zh-CN" dirty="0"/>
              <a:t>Conduct </a:t>
            </a:r>
            <a:r>
              <a:rPr lang="en-US" altLang="zh-CN" b="1" dirty="0"/>
              <a:t>coordinate transformation </a:t>
            </a:r>
            <a:r>
              <a:rPr lang="en-US" altLang="zh-CN" dirty="0"/>
              <a:t>into a reduced space</a:t>
            </a:r>
          </a:p>
          <a:p>
            <a:pPr lvl="1"/>
            <a:r>
              <a:rPr lang="en-US" altLang="zh-CN" dirty="0"/>
              <a:t>Identification of both the structure and parameters of</a:t>
            </a:r>
            <a:r>
              <a:rPr lang="zh-CN" altLang="en-US" dirty="0"/>
              <a:t> </a:t>
            </a:r>
            <a:r>
              <a:rPr lang="en-US" altLang="zh-CN" dirty="0"/>
              <a:t>nonlinear dynamical systems</a:t>
            </a:r>
          </a:p>
          <a:p>
            <a:pPr lvl="1"/>
            <a:endParaRPr lang="en-US" altLang="zh-CN" dirty="0"/>
          </a:p>
          <a:p>
            <a:r>
              <a:rPr lang="en-US" altLang="zh-CN" b="1" dirty="0"/>
              <a:t>Idea:</a:t>
            </a:r>
          </a:p>
          <a:p>
            <a:r>
              <a:rPr lang="en-US" altLang="zh-CN" dirty="0"/>
              <a:t>Design a custom deep autoencoder network </a:t>
            </a:r>
          </a:p>
          <a:p>
            <a:pPr lvl="1"/>
            <a:r>
              <a:rPr lang="en-US" altLang="zh-CN" dirty="0"/>
              <a:t>Discover a coordinate transformation into a reduced space.</a:t>
            </a:r>
          </a:p>
          <a:p>
            <a:pPr lvl="1"/>
            <a:r>
              <a:rPr lang="en-US" altLang="zh-CN" dirty="0"/>
              <a:t>Thus the dynamics may be sparsely represented.</a:t>
            </a:r>
          </a:p>
          <a:p>
            <a:r>
              <a:rPr lang="en-US" altLang="zh-CN" dirty="0"/>
              <a:t>About the autoencoder network:</a:t>
            </a:r>
          </a:p>
          <a:p>
            <a:pPr lvl="1"/>
            <a:r>
              <a:rPr lang="en-US" altLang="zh-CN" dirty="0"/>
              <a:t>SIND </a:t>
            </a:r>
          </a:p>
          <a:p>
            <a:pPr lvl="1"/>
            <a:r>
              <a:rPr lang="en-US" altLang="zh-CN" dirty="0"/>
              <a:t>Encoder &amp; Decoder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3A2E8E-482C-3550-1E08-4FA63A16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985" y="3866745"/>
            <a:ext cx="5297015" cy="290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92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8C5ED-C752-E2E5-D788-7E0FC57C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simple idea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A9A00A-BA6D-C27C-C0A0-BAA7D34296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How to conduct coordinate transformation?</a:t>
                </a:r>
              </a:p>
              <a:p>
                <a:pPr lvl="1"/>
                <a:r>
                  <a:rPr lang="en-US" altLang="zh-CN" dirty="0"/>
                  <a:t>Use an autoencoder.</a:t>
                </a:r>
              </a:p>
              <a:p>
                <a:pPr marL="3987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𝐸𝑛𝑐𝑜𝑑𝑒𝑟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  </m:t>
                    </m:r>
                    <m:acc>
                      <m:accPr>
                        <m:chr m:val="̂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𝐷𝑒𝑐𝑜𝑑𝑒𝑟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𝐷𝑒𝑐𝑜𝑑𝑒𝑟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𝐸𝑛𝑐𝑜𝑑𝑒𝑟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altLang="zh-CN" b="1" dirty="0"/>
              </a:p>
              <a:p>
                <a:pPr lvl="1" algn="ctr"/>
                <a:r>
                  <a:rPr lang="en-US" altLang="zh-CN" i="1" dirty="0"/>
                  <a:t>Encoder —— Latent space —— Decoder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A9A00A-BA6D-C27C-C0A0-BAA7D34296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1" t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7A7021D-DE9D-5BAE-BCAE-2B6AF46E7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670" y="3208345"/>
            <a:ext cx="4295630" cy="27012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3D8FDE2-08A9-501B-A9A6-72EFBC2E3922}"/>
              </a:ext>
            </a:extLst>
          </p:cNvPr>
          <p:cNvSpPr txBox="1"/>
          <p:nvPr/>
        </p:nvSpPr>
        <p:spPr>
          <a:xfrm>
            <a:off x="192136" y="3900792"/>
            <a:ext cx="37281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6"/>
                </a:solidFill>
                <a:effectLst/>
                <a:latin typeface="Dutch801BT-Roman"/>
              </a:rPr>
              <a:t>No guarantee that the intrinsic coordinates learned will have associated sparse dynamical models</a:t>
            </a:r>
            <a:r>
              <a:rPr lang="zh-CN" altLang="en-US" sz="2400" dirty="0">
                <a:solidFill>
                  <a:schemeClr val="accent6"/>
                </a:solidFill>
                <a:effectLst/>
                <a:latin typeface="Dutch801BT-Roman"/>
              </a:rPr>
              <a:t>！</a:t>
            </a:r>
            <a:endParaRPr lang="zh-CN" alt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0146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gxOGM0MjdkNjM0YTJlMDE5M2VlNjE0OGY5ZTk0ZjgifQ==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5780</TotalTime>
  <Words>724</Words>
  <Application>Microsoft Office PowerPoint</Application>
  <PresentationFormat>宽屏</PresentationFormat>
  <Paragraphs>160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Dutch801BT-Roman</vt:lpstr>
      <vt:lpstr>LMRoman9-Regular</vt:lpstr>
      <vt:lpstr>等线</vt:lpstr>
      <vt:lpstr>Arial</vt:lpstr>
      <vt:lpstr>Calibri</vt:lpstr>
      <vt:lpstr>Cambria Math</vt:lpstr>
      <vt:lpstr>Times</vt:lpstr>
      <vt:lpstr>Times New Roman</vt:lpstr>
      <vt:lpstr>Wingdings</vt:lpstr>
      <vt:lpstr>WPS</vt:lpstr>
      <vt:lpstr>BLASTNet 流体力学数据集</vt:lpstr>
      <vt:lpstr>BLASTNet - Motivation</vt:lpstr>
      <vt:lpstr>BLASTNet - Distribution</vt:lpstr>
      <vt:lpstr>BLASTNet - Dataset Category</vt:lpstr>
      <vt:lpstr>BLASTNet - Example of Simulated Dataset</vt:lpstr>
      <vt:lpstr>BLASTNet - Dataset Category</vt:lpstr>
      <vt:lpstr>Data-driven discovery of coordinates and governing equations</vt:lpstr>
      <vt:lpstr>Research Background</vt:lpstr>
      <vt:lpstr>A simple idea</vt:lpstr>
      <vt:lpstr>The necessity of physics</vt:lpstr>
      <vt:lpstr>Prior Knowledge</vt:lpstr>
      <vt:lpstr>Prior Knowledge - Sparse identification of non-linear dynamics</vt:lpstr>
      <vt:lpstr>Prior Knowledge - Sparse identification of non-linear dynamics</vt:lpstr>
      <vt:lpstr>Main Method</vt:lpstr>
      <vt:lpstr>Main Method</vt:lpstr>
      <vt:lpstr>Main Method</vt:lpstr>
      <vt:lpstr>Experiments &amp; Results - Chaotic Lorenz System</vt:lpstr>
      <vt:lpstr>Experiments &amp; Results - Chaotic Lorenz System</vt:lpstr>
      <vt:lpstr>Experiments &amp; Results - Nonlinear Pendulum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《Discovering State Variables Hidden in Experimental Data》</dc:title>
  <dc:creator>笑颜 许</dc:creator>
  <cp:lastModifiedBy>笑颜 许</cp:lastModifiedBy>
  <cp:revision>44</cp:revision>
  <dcterms:created xsi:type="dcterms:W3CDTF">2024-06-01T03:49:00Z</dcterms:created>
  <dcterms:modified xsi:type="dcterms:W3CDTF">2024-07-14T07:32:56Z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WMc167b8c023f311ef80001fe800001ee8">
    <vt:lpwstr>CWMCWsaKojm0Q9Sphpzo0ReQY+5+x+Y7aXebB1y3M9KfHLhVCxFyIU938Pc9udFk322xVMxosWJJ8/p+/QdNyU7Bw==</vt:lpwstr>
  </property>
  <property fmtid="{D5CDD505-2E9C-101B-9397-08002B2CF9AE}" pid="3" name="CWMdcbf5ea023fa11ef80001fe800001ee8">
    <vt:lpwstr>CWMjUtTi/yXPSg41R1i7Kmuy9ZzOP00mtjDMh+4F8G39/MuBKUi1DoNvO3aAy1ZOMzIHzJjTp8pUaT7VIjMSS+Rnw==</vt:lpwstr>
  </property>
  <property fmtid="{D5CDD505-2E9C-101B-9397-08002B2CF9AE}" pid="4" name="ICV">
    <vt:lpwstr>816FC0D4DFB14C1DB10EBE389641AD65_12</vt:lpwstr>
  </property>
  <property fmtid="{D5CDD505-2E9C-101B-9397-08002B2CF9AE}" pid="5" name="KSOProductBuildVer">
    <vt:lpwstr>2052-12.1.0.16929</vt:lpwstr>
  </property>
</Properties>
</file>